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8" r:id="rId5"/>
    <p:sldId id="263" r:id="rId6"/>
    <p:sldId id="257" r:id="rId7"/>
    <p:sldId id="282" r:id="rId8"/>
    <p:sldId id="301" r:id="rId9"/>
    <p:sldId id="298" r:id="rId10"/>
    <p:sldId id="299" r:id="rId11"/>
    <p:sldId id="259" r:id="rId12"/>
    <p:sldId id="297" r:id="rId13"/>
    <p:sldId id="300" r:id="rId14"/>
    <p:sldId id="260" r:id="rId15"/>
    <p:sldId id="303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EA0"/>
    <a:srgbClr val="98CBF2"/>
    <a:srgbClr val="3097E4"/>
    <a:srgbClr val="657D9A"/>
    <a:srgbClr val="5094CB"/>
    <a:srgbClr val="BAE0EC"/>
    <a:srgbClr val="9ED4E4"/>
    <a:srgbClr val="B5D3EE"/>
    <a:srgbClr val="64C1DE"/>
    <a:srgbClr val="0697D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4C710F-9360-FDF7-4B56-0AAC4E4B5263}" v="13" dt="2024-10-08T05:52:05.067"/>
    <p1510:client id="{2D77D3EB-6132-6986-B3E9-5175159186E0}" v="203" dt="2024-10-08T06:02:17.232"/>
    <p1510:client id="{318D0E4F-41D4-867E-EF53-175133C2C233}" v="6" dt="2024-10-08T06:03:41.877"/>
    <p1510:client id="{3E081EC4-D29E-60BC-CFAB-503028D2AA08}" v="233" dt="2024-10-08T05:27:56.431"/>
    <p1510:client id="{6C637A60-321D-1608-589B-C569F19F09BF}" v="115" dt="2024-10-08T05:45:39.788"/>
    <p1510:client id="{78031ADF-0A79-6DBF-0421-959B58E491FB}" v="1" dt="2024-10-08T06:15:12.103"/>
    <p1510:client id="{82FA3941-C6DD-4C6D-95A1-499468DA751B}" v="18" dt="2024-10-08T04:49:06.385"/>
    <p1510:client id="{8E44CDBB-D301-078F-59A3-6D01EE55E7C9}" v="88" dt="2024-10-08T06:17:36.613"/>
    <p1510:client id="{95303661-094F-85E9-8FA8-88F03DB993E6}" v="324" dt="2024-10-08T06:18:20.393"/>
    <p1510:client id="{B600A04B-A7E7-4014-A7A8-92B7725FBA7F}" v="111" dt="2024-10-08T04:43:56.820"/>
    <p1510:client id="{D437F7CB-2C00-4EAD-E9D0-8A41491A10A5}" v="7" dt="2024-10-08T05:47:01.723"/>
    <p1510:client id="{D9398F18-5F39-4803-B392-B545679EA783}" v="12" dt="2024-10-08T05:48:59.152"/>
    <p1510:client id="{DE22D628-C909-4EC1-9CBF-F8E51BE59FF4}" v="640" dt="2024-10-08T05:43:37.060"/>
    <p1510:client id="{F0FEFFC0-3AD9-C6C7-957B-09F832F3F880}" v="12" dt="2024-10-08T05:48:39.341"/>
    <p1510:client id="{F80029B9-65FB-2D28-DDCE-920EB91D81EF}" v="17" dt="2024-10-08T05:39:54.165"/>
    <p1510:client id="{F9986A39-BD19-A4C5-F571-C018D4150C86}" v="65" dt="2024-10-08T06:08:13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44753-7108-47B6-94C6-C4F87B9B74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7AB0856-EDC1-431C-8B6D-19C44ED444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7F4178-AFDA-46DF-943F-E91A28DE2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E72F0E6-D3A2-48CA-8A1C-D72B75CC4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7E4045-FF55-4850-ABFA-986298D279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4895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DC3142-F592-4C33-A881-D4E904EA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B2CE5C1-4261-43AB-A3D5-F626175EC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693EF6-D355-4A95-8F82-2ECB8373C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AFF5AC-55CB-4634-98A6-F33ED47067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F35D14-E47F-4A78-871E-8FF2D75A1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8069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D2526B0-043E-4661-8721-D86B2005EE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3DE18E-4535-4BF8-9039-F6BD2F27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2E4C2A-4C10-4C8E-B568-865F4D977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35E3D8-5AAD-41F4-8044-C7C22760D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A0C384-3BB0-451E-8A08-57434EEEF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3353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03BC7F-F118-42FB-97D9-B37052473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7C44FE-814B-4B71-A08D-DA3EFD3E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89B49-DE4E-43F1-AE96-81D82167E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7E1829-5ECD-488C-9847-0FBF9D87C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27997A-0BDC-45CE-AA3F-87322CCD4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67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23943B-C5FD-44D4-B86D-3CCCE0A43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DBE6B2-EB93-44D0-A69E-BA7BFABFA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99ED066-234D-4876-9BF5-3BE5DF3FF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8C5AB1-E989-4C70-918F-31E4312B0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5157F-03EC-4E74-AA45-36D68C401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113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5847F0-EA44-4E28-8329-2BB2C2CFE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7F3CC-DB6A-48AD-AA06-2E8CD39FA4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B5D1FF-934C-46FC-B9F6-E389F93578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E34191-407E-431C-B06A-FED37127E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2CF7247-EF08-4AA1-A68A-9616482BC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68B053-D8CC-499C-BC83-705AFDC6A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85595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69266E-7109-4D07-82E5-3423C7C85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F1425C5-DDCC-4D67-9DC4-DD08A2E66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A1558DE-B0C2-470C-927C-29919221E7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38BC6E0-9223-45A8-978A-D71DA1F6A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F0A082A-796D-4DB9-92D6-532D38391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E220D1D-09BA-4302-BA34-05B84FE321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FD0C2D0-CD6A-4BAE-9682-65A7F898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86AC048-C2A0-47C3-BEBB-730B54D03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9489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8BA772-E168-40AE-BF41-1F274091C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39754E-685A-4D61-ADA0-406F42D3E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8E924CD-5C2C-4342-988A-533BA847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3366624-F28B-4AC7-87FA-6A55D02D0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327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A836CFA-59D7-40E8-8187-5DCBCB8C7F11}"/>
              </a:ext>
            </a:extLst>
          </p:cNvPr>
          <p:cNvSpPr txBox="1"/>
          <p:nvPr userDrawn="1"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tx1"/>
                </a:solidFill>
              </a:rPr>
              <a:t>ⓒSaebyeol Yu.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 err="1">
                <a:solidFill>
                  <a:schemeClr val="tx1"/>
                </a:solidFill>
              </a:rPr>
              <a:t>Saebyeol’s</a:t>
            </a:r>
            <a:r>
              <a:rPr lang="ko-KR" altLang="en-US" sz="900">
                <a:solidFill>
                  <a:schemeClr val="tx1"/>
                </a:solidFill>
              </a:rPr>
              <a:t> </a:t>
            </a:r>
            <a:r>
              <a:rPr lang="en-US" altLang="ko-KR" sz="900">
                <a:solidFill>
                  <a:schemeClr val="tx1"/>
                </a:solidFill>
              </a:rPr>
              <a:t>PowerPoint</a:t>
            </a:r>
            <a:endParaRPr lang="ko-KR" altLang="en-US" sz="900">
              <a:solidFill>
                <a:schemeClr val="tx1"/>
              </a:solidFill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E657DD3-5CFC-4940-90F5-724141CC7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14F0272-ECBD-490F-A16E-0FCD207ED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59F0702-C376-42FD-87DA-5C99EF6B2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29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EA2B7-830F-4454-BBD2-9F55A3A3B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6D88CD-0B73-4B1E-87CF-395A76EF5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9DCA9E0-1CCD-4F1C-B192-C90A98D9AF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E06C23-F80D-45E4-A639-85F44C79F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00A00FE-1245-4794-865C-098CFCF35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DAC262-7EE8-4460-B46C-E58C68D1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6445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BDBFA3-420A-47CF-BD8F-E42C20AC1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4D4610-1C03-47DF-B0BD-1FCB645F74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E1D5E7-6040-4390-9490-F72E5FDB3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FD37A08-DFEF-4400-93C4-4401AE97DF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519974-9425-41E8-A921-D1CE40778D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E5F9847-6E17-4E97-92A3-26C1BAAFD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484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61F4B53-BC26-42CA-8977-0D5B567FB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D1D011-1367-47D9-8743-05ACDAAEC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A9ECB6-91D9-4C69-8A8B-D39B2FC2A9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4D4F6C-C331-422D-AC95-F1CB84419871}" type="datetimeFigureOut">
              <a:rPr lang="ko-KR" altLang="en-US" smtClean="0"/>
              <a:t>2024-10-08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32238C-9188-43C5-83A6-8487E58DCA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EC9345-20DF-4F21-BF2B-D8F284DBB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FB7BB-02A9-4EB7-8232-B3B00A026C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5594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EE0C3640-BAB8-4D8E-8D45-604B72603F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75B5003-C1CE-4C54-89BD-819D72B3D816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 err="1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515F49-EBFB-4E38-B6FC-8FFC28A83838}"/>
              </a:ext>
            </a:extLst>
          </p:cNvPr>
          <p:cNvSpPr/>
          <p:nvPr/>
        </p:nvSpPr>
        <p:spPr>
          <a:xfrm>
            <a:off x="1798377" y="1825768"/>
            <a:ext cx="8583873" cy="280840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03ABEE-6664-431B-8FA4-39A7B064861F}"/>
              </a:ext>
            </a:extLst>
          </p:cNvPr>
          <p:cNvSpPr txBox="1"/>
          <p:nvPr/>
        </p:nvSpPr>
        <p:spPr>
          <a:xfrm>
            <a:off x="2337941" y="1827142"/>
            <a:ext cx="7523128" cy="2793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ko-KR" sz="2000" spc="-300">
                <a:solidFill>
                  <a:schemeClr val="bg1"/>
                </a:solidFill>
                <a:ea typeface="나눔스퀘어 Light"/>
                <a:cs typeface="+mn-lt"/>
              </a:rPr>
              <a:t>AI 개발자 트랙 </a:t>
            </a:r>
            <a:r>
              <a:rPr lang="ko-KR" altLang="en-US" sz="2000" spc="-300">
                <a:solidFill>
                  <a:schemeClr val="bg1"/>
                </a:solidFill>
                <a:ea typeface="나눔스퀘어 Light"/>
                <a:cs typeface="+mn-lt"/>
              </a:rPr>
              <a:t> </a:t>
            </a:r>
            <a:r>
              <a:rPr lang="ko-KR" sz="2000" spc="-300">
                <a:solidFill>
                  <a:schemeClr val="bg1"/>
                </a:solidFill>
                <a:ea typeface="나눔스퀘어 Light"/>
                <a:cs typeface="+mn-lt"/>
              </a:rPr>
              <a:t>미니프로젝트  2차</a:t>
            </a:r>
            <a:r>
              <a:rPr lang="ko-KR" sz="2000" spc="-300">
                <a:solidFill>
                  <a:schemeClr val="bg1"/>
                </a:solidFill>
                <a:ea typeface="+mn-lt"/>
                <a:cs typeface="+mn-lt"/>
              </a:rPr>
              <a:t> </a:t>
            </a:r>
            <a:endParaRPr lang="ko-KR">
              <a:solidFill>
                <a:schemeClr val="bg1"/>
              </a:solidFill>
              <a:cs typeface="Arial"/>
            </a:endParaRPr>
          </a:p>
          <a:p>
            <a:pPr>
              <a:lnSpc>
                <a:spcPct val="150000"/>
              </a:lnSpc>
            </a:pPr>
            <a:r>
              <a:rPr lang="ko-KR" sz="4400" b="1" spc="-300">
                <a:solidFill>
                  <a:schemeClr val="bg1"/>
                </a:solidFill>
                <a:latin typeface="Malgun Gothic"/>
                <a:ea typeface="Malgun Gothic"/>
                <a:cs typeface="Arial"/>
              </a:rPr>
              <a:t>신규 아파트 주차 수요 예측</a:t>
            </a:r>
          </a:p>
          <a:p>
            <a:pPr>
              <a:lnSpc>
                <a:spcPct val="150000"/>
              </a:lnSpc>
            </a:pPr>
            <a:r>
              <a:rPr lang="ko-KR" sz="3200" b="1" spc="-300">
                <a:solidFill>
                  <a:schemeClr val="bg1"/>
                </a:solidFill>
                <a:ea typeface="+mn-lt"/>
                <a:cs typeface="+mn-lt"/>
              </a:rPr>
              <a:t>AI </a:t>
            </a:r>
            <a:r>
              <a:rPr lang="en-US" altLang="ko-KR" sz="3200" b="1" spc="-300">
                <a:solidFill>
                  <a:schemeClr val="bg1"/>
                </a:solidFill>
                <a:ea typeface="+mn-lt"/>
                <a:cs typeface="+mn-lt"/>
              </a:rPr>
              <a:t>2</a:t>
            </a:r>
            <a:r>
              <a:rPr lang="ko-KR" sz="3200" b="1" spc="-300">
                <a:solidFill>
                  <a:schemeClr val="bg1"/>
                </a:solidFill>
                <a:ea typeface="+mn-lt"/>
                <a:cs typeface="+mn-lt"/>
              </a:rPr>
              <a:t>반 </a:t>
            </a:r>
            <a:r>
              <a:rPr lang="en-US" altLang="ko-KR" sz="3200" b="1" spc="-300">
                <a:solidFill>
                  <a:schemeClr val="bg1"/>
                </a:solidFill>
                <a:ea typeface="+mn-lt"/>
                <a:cs typeface="+mn-lt"/>
              </a:rPr>
              <a:t>5</a:t>
            </a:r>
            <a:r>
              <a:rPr lang="ko-KR" sz="3200" b="1" spc="-300">
                <a:solidFill>
                  <a:schemeClr val="bg1"/>
                </a:solidFill>
                <a:ea typeface="+mn-lt"/>
                <a:cs typeface="+mn-lt"/>
              </a:rPr>
              <a:t>조</a:t>
            </a:r>
          </a:p>
          <a:p>
            <a:pPr>
              <a:lnSpc>
                <a:spcPct val="150000"/>
              </a:lnSpc>
            </a:pPr>
            <a:r>
              <a:rPr lang="ko-KR" altLang="en-US" sz="2400" b="1" spc="-300">
                <a:solidFill>
                  <a:schemeClr val="bg1"/>
                </a:solidFill>
                <a:cs typeface="Arial"/>
              </a:rPr>
              <a:t>강민구 오병진 이승은 </a:t>
            </a:r>
            <a:r>
              <a:rPr lang="ko-KR" altLang="en-US" sz="2400" b="1" spc="-300" err="1">
                <a:solidFill>
                  <a:schemeClr val="bg1"/>
                </a:solidFill>
                <a:cs typeface="Arial"/>
              </a:rPr>
              <a:t>이예림</a:t>
            </a:r>
            <a:r>
              <a:rPr lang="ko-KR" altLang="en-US" sz="2400" b="1" spc="-300">
                <a:solidFill>
                  <a:schemeClr val="bg1"/>
                </a:solidFill>
                <a:cs typeface="Arial"/>
              </a:rPr>
              <a:t> 장서진 조민지</a:t>
            </a:r>
          </a:p>
        </p:txBody>
      </p:sp>
      <p:pic>
        <p:nvPicPr>
          <p:cNvPr id="19" name="그래픽 18" descr="네 개의 유기적 셰이프">
            <a:extLst>
              <a:ext uri="{FF2B5EF4-FFF2-40B4-BE49-F238E27FC236}">
                <a16:creationId xmlns:a16="http://schemas.microsoft.com/office/drawing/2014/main" id="{23474660-AFBD-47B6-9B82-43430082C6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09591" y="203708"/>
            <a:ext cx="2562239" cy="2562239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40B04DEB-84F7-4679-BC14-512BA1BF05C6}"/>
              </a:ext>
            </a:extLst>
          </p:cNvPr>
          <p:cNvGrpSpPr/>
          <p:nvPr/>
        </p:nvGrpSpPr>
        <p:grpSpPr>
          <a:xfrm>
            <a:off x="1254470" y="3932352"/>
            <a:ext cx="1091565" cy="1380895"/>
            <a:chOff x="1019175" y="3631790"/>
            <a:chExt cx="1581150" cy="2000250"/>
          </a:xfrm>
        </p:grpSpPr>
        <p:grpSp>
          <p:nvGrpSpPr>
            <p:cNvPr id="22" name="그래픽 20" descr="빗방울">
              <a:extLst>
                <a:ext uri="{FF2B5EF4-FFF2-40B4-BE49-F238E27FC236}">
                  <a16:creationId xmlns:a16="http://schemas.microsoft.com/office/drawing/2014/main" id="{D25DD319-D9AA-405C-8205-23B13E0D3FEC}"/>
                </a:ext>
              </a:extLst>
            </p:cNvPr>
            <p:cNvGrpSpPr/>
            <p:nvPr/>
          </p:nvGrpSpPr>
          <p:grpSpPr>
            <a:xfrm>
              <a:off x="1304925" y="3631790"/>
              <a:ext cx="1009650" cy="285750"/>
              <a:chOff x="1304925" y="3631790"/>
              <a:chExt cx="1009650" cy="285750"/>
            </a:xfrm>
            <a:solidFill>
              <a:srgbClr val="E4E4E4"/>
            </a:solidFill>
          </p:grpSpPr>
          <p:sp>
            <p:nvSpPr>
              <p:cNvPr id="23" name="그래픽 20" descr="빗방울">
                <a:extLst>
                  <a:ext uri="{FF2B5EF4-FFF2-40B4-BE49-F238E27FC236}">
                    <a16:creationId xmlns:a16="http://schemas.microsoft.com/office/drawing/2014/main" id="{CB7A1DBD-9071-4B76-BF77-1CFE3663BAEC}"/>
                  </a:ext>
                </a:extLst>
              </p:cNvPr>
              <p:cNvSpPr/>
              <p:nvPr/>
            </p:nvSpPr>
            <p:spPr>
              <a:xfrm>
                <a:off x="15906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4" name="그래픽 20" descr="빗방울">
                <a:extLst>
                  <a:ext uri="{FF2B5EF4-FFF2-40B4-BE49-F238E27FC236}">
                    <a16:creationId xmlns:a16="http://schemas.microsoft.com/office/drawing/2014/main" id="{76A9598B-ACCC-4D69-B620-D0FB42DFF7E5}"/>
                  </a:ext>
                </a:extLst>
              </p:cNvPr>
              <p:cNvSpPr/>
              <p:nvPr/>
            </p:nvSpPr>
            <p:spPr>
              <a:xfrm>
                <a:off x="130492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5" name="그래픽 20" descr="빗방울">
                <a:extLst>
                  <a:ext uri="{FF2B5EF4-FFF2-40B4-BE49-F238E27FC236}">
                    <a16:creationId xmlns:a16="http://schemas.microsoft.com/office/drawing/2014/main" id="{8DB4F081-3B03-427D-ADF2-E60A3FC40F60}"/>
                  </a:ext>
                </a:extLst>
              </p:cNvPr>
              <p:cNvSpPr/>
              <p:nvPr/>
            </p:nvSpPr>
            <p:spPr>
              <a:xfrm>
                <a:off x="2162175" y="3631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6" name="그래픽 20" descr="빗방울">
              <a:extLst>
                <a:ext uri="{FF2B5EF4-FFF2-40B4-BE49-F238E27FC236}">
                  <a16:creationId xmlns:a16="http://schemas.microsoft.com/office/drawing/2014/main" id="{62D55B87-50C8-4978-8111-B8EEA01036F9}"/>
                </a:ext>
              </a:extLst>
            </p:cNvPr>
            <p:cNvGrpSpPr/>
            <p:nvPr/>
          </p:nvGrpSpPr>
          <p:grpSpPr>
            <a:xfrm>
              <a:off x="1476375" y="4203290"/>
              <a:ext cx="723900" cy="285750"/>
              <a:chOff x="1476375" y="4203290"/>
              <a:chExt cx="723900" cy="285750"/>
            </a:xfrm>
            <a:solidFill>
              <a:srgbClr val="E4E4E4"/>
            </a:solidFill>
          </p:grpSpPr>
          <p:sp>
            <p:nvSpPr>
              <p:cNvPr id="27" name="그래픽 20" descr="빗방울">
                <a:extLst>
                  <a:ext uri="{FF2B5EF4-FFF2-40B4-BE49-F238E27FC236}">
                    <a16:creationId xmlns:a16="http://schemas.microsoft.com/office/drawing/2014/main" id="{2290CBA6-C58E-4A35-A647-B35A000A011C}"/>
                  </a:ext>
                </a:extLst>
              </p:cNvPr>
              <p:cNvSpPr/>
              <p:nvPr/>
            </p:nvSpPr>
            <p:spPr>
              <a:xfrm>
                <a:off x="14763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28" name="그래픽 20" descr="빗방울">
                <a:extLst>
                  <a:ext uri="{FF2B5EF4-FFF2-40B4-BE49-F238E27FC236}">
                    <a16:creationId xmlns:a16="http://schemas.microsoft.com/office/drawing/2014/main" id="{A8950C8D-F6FF-41FD-9F10-4181BE489E72}"/>
                  </a:ext>
                </a:extLst>
              </p:cNvPr>
              <p:cNvSpPr/>
              <p:nvPr/>
            </p:nvSpPr>
            <p:spPr>
              <a:xfrm>
                <a:off x="2047875" y="4203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29" name="그래픽 20" descr="빗방울">
              <a:extLst>
                <a:ext uri="{FF2B5EF4-FFF2-40B4-BE49-F238E27FC236}">
                  <a16:creationId xmlns:a16="http://schemas.microsoft.com/office/drawing/2014/main" id="{DAB3F0DE-7FB1-45FD-B724-001E1BD19CCE}"/>
                </a:ext>
              </a:extLst>
            </p:cNvPr>
            <p:cNvGrpSpPr/>
            <p:nvPr/>
          </p:nvGrpSpPr>
          <p:grpSpPr>
            <a:xfrm>
              <a:off x="1019175" y="4774790"/>
              <a:ext cx="1581150" cy="285750"/>
              <a:chOff x="1019175" y="4774790"/>
              <a:chExt cx="1581150" cy="285750"/>
            </a:xfrm>
            <a:solidFill>
              <a:srgbClr val="E4E4E4"/>
            </a:solidFill>
          </p:grpSpPr>
          <p:sp>
            <p:nvSpPr>
              <p:cNvPr id="30" name="그래픽 20" descr="빗방울">
                <a:extLst>
                  <a:ext uri="{FF2B5EF4-FFF2-40B4-BE49-F238E27FC236}">
                    <a16:creationId xmlns:a16="http://schemas.microsoft.com/office/drawing/2014/main" id="{A1BC87B5-B632-490E-AC5A-A5F2255AD3E7}"/>
                  </a:ext>
                </a:extLst>
              </p:cNvPr>
              <p:cNvSpPr/>
              <p:nvPr/>
            </p:nvSpPr>
            <p:spPr>
              <a:xfrm>
                <a:off x="101917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1" name="그래픽 20" descr="빗방울">
                <a:extLst>
                  <a:ext uri="{FF2B5EF4-FFF2-40B4-BE49-F238E27FC236}">
                    <a16:creationId xmlns:a16="http://schemas.microsoft.com/office/drawing/2014/main" id="{3D699C93-334E-41F4-A2ED-DFC752A14525}"/>
                  </a:ext>
                </a:extLst>
              </p:cNvPr>
              <p:cNvSpPr/>
              <p:nvPr/>
            </p:nvSpPr>
            <p:spPr>
              <a:xfrm>
                <a:off x="1304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2" name="그래픽 20" descr="빗방울">
                <a:extLst>
                  <a:ext uri="{FF2B5EF4-FFF2-40B4-BE49-F238E27FC236}">
                    <a16:creationId xmlns:a16="http://schemas.microsoft.com/office/drawing/2014/main" id="{724582AA-BC38-4ACF-A04E-DA0E971239B9}"/>
                  </a:ext>
                </a:extLst>
              </p:cNvPr>
              <p:cNvSpPr/>
              <p:nvPr/>
            </p:nvSpPr>
            <p:spPr>
              <a:xfrm>
                <a:off x="18764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3" name="그래픽 20" descr="빗방울">
                <a:extLst>
                  <a:ext uri="{FF2B5EF4-FFF2-40B4-BE49-F238E27FC236}">
                    <a16:creationId xmlns:a16="http://schemas.microsoft.com/office/drawing/2014/main" id="{44AEED70-5A0F-4140-85F3-502266D0E5D7}"/>
                  </a:ext>
                </a:extLst>
              </p:cNvPr>
              <p:cNvSpPr/>
              <p:nvPr/>
            </p:nvSpPr>
            <p:spPr>
              <a:xfrm>
                <a:off x="2447925" y="47747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  <p:grpSp>
          <p:nvGrpSpPr>
            <p:cNvPr id="34" name="그래픽 20" descr="빗방울">
              <a:extLst>
                <a:ext uri="{FF2B5EF4-FFF2-40B4-BE49-F238E27FC236}">
                  <a16:creationId xmlns:a16="http://schemas.microsoft.com/office/drawing/2014/main" id="{85B68213-566E-46E6-A565-98EC27961248}"/>
                </a:ext>
              </a:extLst>
            </p:cNvPr>
            <p:cNvGrpSpPr/>
            <p:nvPr/>
          </p:nvGrpSpPr>
          <p:grpSpPr>
            <a:xfrm>
              <a:off x="1190625" y="5346290"/>
              <a:ext cx="1295400" cy="285750"/>
              <a:chOff x="1190625" y="5346290"/>
              <a:chExt cx="1295400" cy="285750"/>
            </a:xfrm>
            <a:solidFill>
              <a:srgbClr val="E4E4E4"/>
            </a:solidFill>
          </p:grpSpPr>
          <p:sp>
            <p:nvSpPr>
              <p:cNvPr id="35" name="그래픽 20" descr="빗방울">
                <a:extLst>
                  <a:ext uri="{FF2B5EF4-FFF2-40B4-BE49-F238E27FC236}">
                    <a16:creationId xmlns:a16="http://schemas.microsoft.com/office/drawing/2014/main" id="{CD905C91-9E84-4DAB-8AA4-A40AAA92369D}"/>
                  </a:ext>
                </a:extLst>
              </p:cNvPr>
              <p:cNvSpPr/>
              <p:nvPr/>
            </p:nvSpPr>
            <p:spPr>
              <a:xfrm>
                <a:off x="1190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6" name="그래픽 20" descr="빗방울">
                <a:extLst>
                  <a:ext uri="{FF2B5EF4-FFF2-40B4-BE49-F238E27FC236}">
                    <a16:creationId xmlns:a16="http://schemas.microsoft.com/office/drawing/2014/main" id="{F60192BA-8140-4A08-906B-F6C03BF18B00}"/>
                  </a:ext>
                </a:extLst>
              </p:cNvPr>
              <p:cNvSpPr/>
              <p:nvPr/>
            </p:nvSpPr>
            <p:spPr>
              <a:xfrm>
                <a:off x="204787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  <p:sp>
            <p:nvSpPr>
              <p:cNvPr id="37" name="그래픽 20" descr="빗방울">
                <a:extLst>
                  <a:ext uri="{FF2B5EF4-FFF2-40B4-BE49-F238E27FC236}">
                    <a16:creationId xmlns:a16="http://schemas.microsoft.com/office/drawing/2014/main" id="{C00B8DFD-D500-484D-A7BC-BE5E3BC5E4FB}"/>
                  </a:ext>
                </a:extLst>
              </p:cNvPr>
              <p:cNvSpPr/>
              <p:nvPr/>
            </p:nvSpPr>
            <p:spPr>
              <a:xfrm>
                <a:off x="2333625" y="5346290"/>
                <a:ext cx="152400" cy="285750"/>
              </a:xfrm>
              <a:custGeom>
                <a:avLst/>
                <a:gdLst>
                  <a:gd name="connsiteX0" fmla="*/ 0 w 152400"/>
                  <a:gd name="connsiteY0" fmla="*/ 209550 h 285750"/>
                  <a:gd name="connsiteX1" fmla="*/ 76200 w 152400"/>
                  <a:gd name="connsiteY1" fmla="*/ 285750 h 285750"/>
                  <a:gd name="connsiteX2" fmla="*/ 152400 w 152400"/>
                  <a:gd name="connsiteY2" fmla="*/ 209550 h 285750"/>
                  <a:gd name="connsiteX3" fmla="*/ 76200 w 152400"/>
                  <a:gd name="connsiteY3" fmla="*/ 0 h 285750"/>
                  <a:gd name="connsiteX4" fmla="*/ 0 w 152400"/>
                  <a:gd name="connsiteY4" fmla="*/ 209550 h 285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400" h="285750">
                    <a:moveTo>
                      <a:pt x="0" y="209550"/>
                    </a:moveTo>
                    <a:cubicBezTo>
                      <a:pt x="0" y="251631"/>
                      <a:pt x="34119" y="285750"/>
                      <a:pt x="76200" y="285750"/>
                    </a:cubicBezTo>
                    <a:cubicBezTo>
                      <a:pt x="118281" y="285750"/>
                      <a:pt x="152400" y="251631"/>
                      <a:pt x="152400" y="209550"/>
                    </a:cubicBezTo>
                    <a:cubicBezTo>
                      <a:pt x="152400" y="167469"/>
                      <a:pt x="76200" y="0"/>
                      <a:pt x="76200" y="0"/>
                    </a:cubicBezTo>
                    <a:cubicBezTo>
                      <a:pt x="76200" y="0"/>
                      <a:pt x="0" y="167459"/>
                      <a:pt x="0" y="209550"/>
                    </a:cubicBezTo>
                    <a:close/>
                  </a:path>
                </a:pathLst>
              </a:custGeom>
              <a:solidFill>
                <a:srgbClr val="E4E4E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/>
              </a:p>
            </p:txBody>
          </p:sp>
        </p:grpSp>
      </p:grpSp>
      <p:pic>
        <p:nvPicPr>
          <p:cNvPr id="4" name="그림 3" descr="텍스트, 폰트, 그래픽, 로고이(가) 표시된 사진&#10;&#10;자동 생성된 설명">
            <a:extLst>
              <a:ext uri="{FF2B5EF4-FFF2-40B4-BE49-F238E27FC236}">
                <a16:creationId xmlns:a16="http://schemas.microsoft.com/office/drawing/2014/main" id="{5CE39C7F-4D6E-7F44-D11C-55843A8EE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72950" y="5809332"/>
            <a:ext cx="1979362" cy="77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654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</a:t>
            </a:r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2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63284" cy="1661993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>
                <a:solidFill>
                  <a:schemeClr val="bg1"/>
                </a:solidFill>
                <a:cs typeface="Arial"/>
              </a:rPr>
              <a:t>머신러닝 모델링</a:t>
            </a:r>
            <a:endParaRPr lang="ko-KR" altLang="en-US" sz="3200" spc="-300">
              <a:solidFill>
                <a:srgbClr val="000000"/>
              </a:solidFill>
              <a:cs typeface="Arial"/>
            </a:endParaRPr>
          </a:p>
          <a:p>
            <a:endParaRPr lang="ko-KR" altLang="en-US" sz="3800" spc="-300">
              <a:solidFill>
                <a:srgbClr val="000000"/>
              </a:solidFill>
              <a:cs typeface="Arial"/>
            </a:endParaRPr>
          </a:p>
          <a:p>
            <a:endParaRPr lang="ko-KR" sz="3200" spc="-300">
              <a:solidFill>
                <a:schemeClr val="bg1"/>
              </a:solidFill>
              <a:cs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B885A11-CE4B-DFD4-6454-8661586C17B1}"/>
              </a:ext>
            </a:extLst>
          </p:cNvPr>
          <p:cNvSpPr txBox="1"/>
          <p:nvPr/>
        </p:nvSpPr>
        <p:spPr>
          <a:xfrm>
            <a:off x="447050" y="1275251"/>
            <a:ext cx="3252814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800" b="1" spc="-300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변수 튜닝에 따른 결과</a:t>
            </a:r>
            <a:endParaRPr lang="ko-KR" sz="2800" spc="-300" dirty="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D0B039-3E80-8ACB-15AF-FBBDF38846A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283" r="37103" b="95"/>
          <a:stretch/>
        </p:blipFill>
        <p:spPr>
          <a:xfrm>
            <a:off x="6466065" y="1897667"/>
            <a:ext cx="4080943" cy="3480318"/>
          </a:xfrm>
          <a:prstGeom prst="rect">
            <a:avLst/>
          </a:prstGeom>
        </p:spPr>
      </p:pic>
      <p:pic>
        <p:nvPicPr>
          <p:cNvPr id="7" name="그림 6" descr="텍스트, 스크린샷, 번호, 라인이(가) 표시된 사진&#10;&#10;자동 생성된 설명">
            <a:extLst>
              <a:ext uri="{FF2B5EF4-FFF2-40B4-BE49-F238E27FC236}">
                <a16:creationId xmlns:a16="http://schemas.microsoft.com/office/drawing/2014/main" id="{6A36D038-3A5E-C81D-C34C-29C9E6F74B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06" t="28393" r="34205" b="291"/>
          <a:stretch/>
        </p:blipFill>
        <p:spPr>
          <a:xfrm>
            <a:off x="1585770" y="1894114"/>
            <a:ext cx="4277733" cy="34792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D6F22E-5135-E0D7-2D49-5B6A34442A1A}"/>
              </a:ext>
            </a:extLst>
          </p:cNvPr>
          <p:cNvSpPr txBox="1"/>
          <p:nvPr/>
        </p:nvSpPr>
        <p:spPr>
          <a:xfrm>
            <a:off x="1585687" y="5560786"/>
            <a:ext cx="9024256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100" dirty="0">
                <a:solidFill>
                  <a:srgbClr val="242424"/>
                </a:solidFill>
                <a:latin typeface="Cascadia Mono"/>
              </a:rPr>
              <a:t>Best 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parameters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 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found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:  {'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max_depth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': 7, '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min_samples_leaf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': 1, '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min_samples_split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': 10, '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n_estimators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': 92}</a:t>
            </a:r>
            <a:br>
              <a:rPr lang="ko-KR" sz="1100" dirty="0">
                <a:solidFill>
                  <a:srgbClr val="242424"/>
                </a:solidFill>
                <a:latin typeface="Cascadia Mono"/>
              </a:rPr>
            </a:br>
            <a:r>
              <a:rPr lang="ko-KR" sz="1100" dirty="0">
                <a:solidFill>
                  <a:srgbClr val="242424"/>
                </a:solidFill>
                <a:latin typeface="Cascadia Mono"/>
              </a:rPr>
              <a:t>Best 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cross-validation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 </a:t>
            </a:r>
            <a:r>
              <a:rPr lang="ko-KR" sz="1100" dirty="0" err="1">
                <a:solidFill>
                  <a:srgbClr val="242424"/>
                </a:solidFill>
                <a:latin typeface="Cascadia Mono"/>
              </a:rPr>
              <a:t>score</a:t>
            </a:r>
            <a:r>
              <a:rPr lang="ko-KR" sz="1100" dirty="0">
                <a:solidFill>
                  <a:srgbClr val="242424"/>
                </a:solidFill>
                <a:latin typeface="Cascadia Mono"/>
              </a:rPr>
              <a:t>:  0.7592083387100893</a:t>
            </a:r>
            <a:br>
              <a:rPr lang="ko-KR" sz="1100" dirty="0">
                <a:solidFill>
                  <a:srgbClr val="242424"/>
                </a:solidFill>
                <a:latin typeface="Cascadia Mono"/>
              </a:rPr>
            </a:br>
            <a:r>
              <a:rPr lang="ko-KR" sz="1100" dirty="0">
                <a:solidFill>
                  <a:srgbClr val="242424"/>
                </a:solidFill>
                <a:latin typeface="Cascadia Mono"/>
              </a:rPr>
              <a:t>MAE: 128.71968507590105</a:t>
            </a:r>
            <a:br>
              <a:rPr lang="ko-KR" sz="1100" dirty="0">
                <a:solidFill>
                  <a:srgbClr val="242424"/>
                </a:solidFill>
                <a:latin typeface="Cascadia Mono"/>
              </a:rPr>
            </a:br>
            <a:r>
              <a:rPr lang="ko-KR" sz="1100" dirty="0">
                <a:solidFill>
                  <a:srgbClr val="242424"/>
                </a:solidFill>
                <a:latin typeface="Cascadia Mono"/>
              </a:rPr>
              <a:t>R2: 0.702163002608603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27058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500200-A98E-4DDF-8BBC-E2DA1B7BDC1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1BA6D485-258A-4B3B-B617-8351DF6BE83C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DA7BE37A-5DCC-401B-9A65-BADA1813DC00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1F6D5E9-A5BB-4D0C-BA24-020EA5404CCD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3,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262A355-35B9-4E91-85D8-8D24D7DB9BEF}"/>
                </a:ext>
              </a:extLst>
            </p:cNvPr>
            <p:cNvSpPr txBox="1"/>
            <p:nvPr/>
          </p:nvSpPr>
          <p:spPr>
            <a:xfrm>
              <a:off x="1104900" y="3245469"/>
              <a:ext cx="1747594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200" spc="-300">
                  <a:solidFill>
                    <a:schemeClr val="bg1"/>
                  </a:solidFill>
                  <a:cs typeface="Arial"/>
                </a:rPr>
                <a:t>종합 결과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4711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600" spc="-150" dirty="0">
                <a:solidFill>
                  <a:schemeClr val="bg1"/>
                </a:solidFill>
                <a:ea typeface="+mj-ea"/>
              </a:rPr>
              <a:t>Part 3</a:t>
            </a:r>
            <a:endParaRPr lang="ko-KR" altLang="en-US" sz="1600" spc="-150" dirty="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174759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cs typeface="Arial"/>
              </a:rPr>
              <a:t>종합 결과</a:t>
            </a:r>
            <a:endParaRPr lang="ko-KR" sz="3200" spc="-300" dirty="0">
              <a:solidFill>
                <a:schemeClr val="bg1"/>
              </a:solidFill>
              <a:cs typeface="Arial"/>
            </a:endParaRPr>
          </a:p>
        </p:txBody>
      </p:sp>
      <p:pic>
        <p:nvPicPr>
          <p:cNvPr id="5" name="그림 4" descr="텍스트, 스크린샷, 그래프, 라인이(가) 표시된 사진&#10;&#10;자동 생성된 설명">
            <a:extLst>
              <a:ext uri="{FF2B5EF4-FFF2-40B4-BE49-F238E27FC236}">
                <a16:creationId xmlns:a16="http://schemas.microsoft.com/office/drawing/2014/main" id="{A2BACE6A-D8AA-A388-DA7D-6BF12E31C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543" y="1710407"/>
            <a:ext cx="10580914" cy="394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82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폰트, 그래픽, 화이트, 그래픽 디자인이(가) 표시된 사진&#10;&#10;자동 생성된 설명">
            <a:extLst>
              <a:ext uri="{FF2B5EF4-FFF2-40B4-BE49-F238E27FC236}">
                <a16:creationId xmlns:a16="http://schemas.microsoft.com/office/drawing/2014/main" id="{4A070C15-1961-71A1-585D-19D4546FA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161" y="2945165"/>
            <a:ext cx="3009900" cy="65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1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0A64F4-F6A0-4CD2-8F2B-471616E96B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5B8C3B48-179F-4EA5-B662-6D509FA14D1F}"/>
              </a:ext>
            </a:extLst>
          </p:cNvPr>
          <p:cNvCxnSpPr/>
          <p:nvPr/>
        </p:nvCxnSpPr>
        <p:spPr>
          <a:xfrm>
            <a:off x="6096000" y="787400"/>
            <a:ext cx="60960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4BFD43-0E2C-42C5-B021-8B597735456A}"/>
              </a:ext>
            </a:extLst>
          </p:cNvPr>
          <p:cNvSpPr txBox="1"/>
          <p:nvPr/>
        </p:nvSpPr>
        <p:spPr>
          <a:xfrm>
            <a:off x="6286500" y="162867"/>
            <a:ext cx="6687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300"/>
              <a:t>목차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F363F50-E374-4B01-AD13-9D7ED54BB98B}"/>
              </a:ext>
            </a:extLst>
          </p:cNvPr>
          <p:cNvGrpSpPr/>
          <p:nvPr/>
        </p:nvGrpSpPr>
        <p:grpSpPr>
          <a:xfrm>
            <a:off x="6955273" y="1574802"/>
            <a:ext cx="3590027" cy="707886"/>
            <a:chOff x="6955273" y="1574802"/>
            <a:chExt cx="3590027" cy="70788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A5C471-5F19-4525-A79A-832D7974C556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</a:rPr>
                <a:t>1</a:t>
              </a:r>
              <a:endParaRPr lang="ko-KR" altLang="en-US" sz="4000" b="1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8FEF2B8-070E-4F2B-A2CD-7C1F0FA73B36}"/>
                </a:ext>
              </a:extLst>
            </p:cNvPr>
            <p:cNvSpPr txBox="1"/>
            <p:nvPr/>
          </p:nvSpPr>
          <p:spPr>
            <a:xfrm>
              <a:off x="7552173" y="1667135"/>
              <a:ext cx="2993127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300">
                  <a:cs typeface="Arial"/>
                </a:rPr>
                <a:t>데이터 처리 및 분석 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A3AB7F9-AB60-45C6-97AB-34583DFB58EC}"/>
              </a:ext>
            </a:extLst>
          </p:cNvPr>
          <p:cNvGrpSpPr/>
          <p:nvPr/>
        </p:nvGrpSpPr>
        <p:grpSpPr>
          <a:xfrm>
            <a:off x="6955273" y="2946296"/>
            <a:ext cx="3086684" cy="707886"/>
            <a:chOff x="6955273" y="1574802"/>
            <a:chExt cx="3086684" cy="70788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56F2616-545F-4BC1-A3BC-384DD830C89D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</a:rPr>
                <a:t>2</a:t>
              </a:r>
              <a:endParaRPr lang="ko-KR" altLang="en-US" sz="4000" b="1">
                <a:solidFill>
                  <a:schemeClr val="accent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18E6D4-8E61-4957-9E8B-97742026BE04}"/>
                </a:ext>
              </a:extLst>
            </p:cNvPr>
            <p:cNvSpPr txBox="1"/>
            <p:nvPr/>
          </p:nvSpPr>
          <p:spPr>
            <a:xfrm>
              <a:off x="7552173" y="1667135"/>
              <a:ext cx="2489784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300">
                  <a:cs typeface="Arial"/>
                </a:rPr>
                <a:t>머신러닝 모델링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6BF0D79-5875-4F06-A9AE-CC46E084C8B8}"/>
              </a:ext>
            </a:extLst>
          </p:cNvPr>
          <p:cNvGrpSpPr/>
          <p:nvPr/>
        </p:nvGrpSpPr>
        <p:grpSpPr>
          <a:xfrm>
            <a:off x="6955273" y="4317790"/>
            <a:ext cx="2124882" cy="707886"/>
            <a:chOff x="6955273" y="1574802"/>
            <a:chExt cx="2124882" cy="70788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345F1C5-329D-4F98-881E-3B27B297C942}"/>
                </a:ext>
              </a:extLst>
            </p:cNvPr>
            <p:cNvSpPr txBox="1"/>
            <p:nvPr/>
          </p:nvSpPr>
          <p:spPr>
            <a:xfrm>
              <a:off x="6955273" y="1574802"/>
              <a:ext cx="5969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>
                  <a:solidFill>
                    <a:schemeClr val="accent1"/>
                  </a:solidFill>
                </a:rPr>
                <a:t>3</a:t>
              </a:r>
              <a:endParaRPr lang="ko-KR" altLang="en-US" sz="4000" b="1">
                <a:solidFill>
                  <a:schemeClr val="accent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7E41089-0D49-4E84-90D0-56D25F49EFE0}"/>
                </a:ext>
              </a:extLst>
            </p:cNvPr>
            <p:cNvSpPr txBox="1"/>
            <p:nvPr/>
          </p:nvSpPr>
          <p:spPr>
            <a:xfrm>
              <a:off x="7552173" y="1667135"/>
              <a:ext cx="1527982" cy="523220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800" spc="-300">
                  <a:cs typeface="Arial"/>
                </a:rPr>
                <a:t>종합 결과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C79B673-44D3-4350-9E01-582CB547E49E}"/>
              </a:ext>
            </a:extLst>
          </p:cNvPr>
          <p:cNvSpPr txBox="1"/>
          <p:nvPr/>
        </p:nvSpPr>
        <p:spPr>
          <a:xfrm>
            <a:off x="6966114" y="273816"/>
            <a:ext cx="1863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/>
              <a:t>a table of contents</a:t>
            </a:r>
            <a:endParaRPr lang="ko-KR" altLang="en-US" sz="160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20F1B52-50AC-4288-9317-8893F2200B32}"/>
              </a:ext>
            </a:extLst>
          </p:cNvPr>
          <p:cNvSpPr/>
          <p:nvPr/>
        </p:nvSpPr>
        <p:spPr>
          <a:xfrm>
            <a:off x="0" y="-1"/>
            <a:ext cx="6096000" cy="685799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068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00E6575-55B2-4A7D-ABD2-8E36275A9BF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5BC82E17-B15F-4AC2-AE09-42C6FF614111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7FE54C1-171E-4243-9DDF-0E47B8DE687A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8CE5B60-987A-457F-8711-356AD4F00870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1,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F767ED1-5400-42C8-8A3A-82EBC00E080B}"/>
                </a:ext>
              </a:extLst>
            </p:cNvPr>
            <p:cNvSpPr txBox="1"/>
            <p:nvPr/>
          </p:nvSpPr>
          <p:spPr>
            <a:xfrm>
              <a:off x="1104900" y="3237254"/>
              <a:ext cx="3385863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200" spc="-300">
                  <a:solidFill>
                    <a:schemeClr val="bg1"/>
                  </a:solidFill>
                  <a:cs typeface="Arial"/>
                </a:rPr>
                <a:t>데이터 처리 및 분석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47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46120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bg1"/>
                </a:solidFill>
                <a:cs typeface="Arial"/>
              </a:rPr>
              <a:t>데이터 처리 및 분석 </a:t>
            </a:r>
          </a:p>
        </p:txBody>
      </p:sp>
      <p:grpSp>
        <p:nvGrpSpPr>
          <p:cNvPr id="94" name="그룹 93">
            <a:extLst>
              <a:ext uri="{FF2B5EF4-FFF2-40B4-BE49-F238E27FC236}">
                <a16:creationId xmlns:a16="http://schemas.microsoft.com/office/drawing/2014/main" id="{6E010CBB-15F9-9B3C-D193-39D2463E367B}"/>
              </a:ext>
            </a:extLst>
          </p:cNvPr>
          <p:cNvGrpSpPr/>
          <p:nvPr/>
        </p:nvGrpSpPr>
        <p:grpSpPr>
          <a:xfrm>
            <a:off x="377371" y="1367450"/>
            <a:ext cx="3924596" cy="4968393"/>
            <a:chOff x="174814" y="1425323"/>
            <a:chExt cx="3924596" cy="4968393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30A7CDF-F57E-432C-8218-C05E4A9D4ED6}"/>
                </a:ext>
              </a:extLst>
            </p:cNvPr>
            <p:cNvSpPr/>
            <p:nvPr/>
          </p:nvSpPr>
          <p:spPr>
            <a:xfrm>
              <a:off x="174814" y="1425323"/>
              <a:ext cx="3924596" cy="4968393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495E3EF-B088-45DD-9D14-49E01EEC9756}"/>
                </a:ext>
              </a:extLst>
            </p:cNvPr>
            <p:cNvSpPr txBox="1"/>
            <p:nvPr/>
          </p:nvSpPr>
          <p:spPr>
            <a:xfrm>
              <a:off x="552107" y="1549586"/>
              <a:ext cx="1167307" cy="46166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2400" spc="-30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Bold"/>
                  <a:cs typeface="Arial"/>
                </a:rPr>
                <a:t>PIPE LINE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B44FD7B-63C3-476E-8BFC-330D13C7F41D}"/>
                </a:ext>
              </a:extLst>
            </p:cNvPr>
            <p:cNvCxnSpPr>
              <a:cxnSpLocks/>
            </p:cNvCxnSpPr>
            <p:nvPr/>
          </p:nvCxnSpPr>
          <p:spPr>
            <a:xfrm>
              <a:off x="489696" y="1999883"/>
              <a:ext cx="3360533" cy="5197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CA2F152E-AF4E-E4A0-CFBE-2D252DFD8752}"/>
                </a:ext>
              </a:extLst>
            </p:cNvPr>
            <p:cNvSpPr txBox="1"/>
            <p:nvPr/>
          </p:nvSpPr>
          <p:spPr>
            <a:xfrm>
              <a:off x="498140" y="2261785"/>
              <a:ext cx="3344722" cy="365593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300">
                  <a:ea typeface="+mn-lt"/>
                  <a:cs typeface="+mn-lt"/>
                </a:rPr>
                <a:t>-</a:t>
              </a:r>
              <a:r>
                <a:rPr lang="ko-KR" sz="1300">
                  <a:ea typeface="+mn-lt"/>
                  <a:cs typeface="+mn-lt"/>
                </a:rPr>
                <a:t> </a:t>
              </a:r>
              <a:r>
                <a:rPr lang="ko-KR" sz="1300" err="1">
                  <a:ea typeface="+mn-lt"/>
                  <a:cs typeface="+mn-lt"/>
                </a:rPr>
                <a:t>결측치</a:t>
              </a:r>
              <a:r>
                <a:rPr lang="ko-KR" sz="1300">
                  <a:ea typeface="+mn-lt"/>
                  <a:cs typeface="+mn-lt"/>
                </a:rPr>
                <a:t> 처리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변수 추가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불필요한 변수 제거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단지 데이터, 상세 데이터 분리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</a:t>
              </a:r>
              <a:r>
                <a:rPr lang="ko-KR" altLang="en-US" sz="1300">
                  <a:ea typeface="+mn-lt"/>
                  <a:cs typeface="+mn-lt"/>
                </a:rPr>
                <a:t>단지코드 별</a:t>
              </a:r>
              <a:r>
                <a:rPr lang="ko-KR" sz="1300">
                  <a:ea typeface="+mn-lt"/>
                  <a:cs typeface="+mn-lt"/>
                </a:rPr>
                <a:t> 총면적 합 집계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전용면적 구간별 집계 (피벗 형태)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임대보증금, 임대료 평균 집계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집계 결과 병합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난방방식: 개별, 지역, 중앙 세 가지로 묶기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승강기설치여부: 0, 1 값으로 변경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단지코드, 지역 변수 제거</a:t>
              </a:r>
              <a:endParaRPr lang="ko-KR" sz="1300">
                <a:cs typeface="Arial"/>
              </a:endParaRPr>
            </a:p>
            <a:p>
              <a:pPr>
                <a:lnSpc>
                  <a:spcPct val="150000"/>
                </a:lnSpc>
              </a:pPr>
              <a:r>
                <a:rPr lang="ko-KR" sz="1300">
                  <a:ea typeface="+mn-lt"/>
                  <a:cs typeface="+mn-lt"/>
                </a:rPr>
                <a:t>- 가변수화</a:t>
              </a:r>
              <a:endParaRPr lang="ko-KR" sz="1300">
                <a:cs typeface="Arial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B678D0DF-4E03-7A16-442A-0EF3A601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313" y="1538288"/>
            <a:ext cx="6524625" cy="828675"/>
          </a:xfrm>
          <a:prstGeom prst="rect">
            <a:avLst/>
          </a:prstGeom>
          <a:ln>
            <a:noFill/>
          </a:ln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873D5AD5-E776-A994-3F84-7D6B5BDAC231}"/>
              </a:ext>
            </a:extLst>
          </p:cNvPr>
          <p:cNvSpPr/>
          <p:nvPr/>
        </p:nvSpPr>
        <p:spPr>
          <a:xfrm>
            <a:off x="4790438" y="3092458"/>
            <a:ext cx="6543240" cy="1125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C6896DE-3F1E-43CD-A0F7-252822DCE2D2}"/>
              </a:ext>
            </a:extLst>
          </p:cNvPr>
          <p:cNvSpPr/>
          <p:nvPr/>
        </p:nvSpPr>
        <p:spPr>
          <a:xfrm>
            <a:off x="4790438" y="4864351"/>
            <a:ext cx="6543240" cy="112575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5C3C20-51F9-1E87-BB2B-2B29CEF5BD93}"/>
              </a:ext>
            </a:extLst>
          </p:cNvPr>
          <p:cNvSpPr txBox="1"/>
          <p:nvPr/>
        </p:nvSpPr>
        <p:spPr>
          <a:xfrm>
            <a:off x="4804995" y="2665483"/>
            <a:ext cx="110799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추가 변수</a:t>
            </a:r>
            <a:endParaRPr lang="ko-K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F43590-6583-47EC-F1FA-4374F0C0AEE0}"/>
              </a:ext>
            </a:extLst>
          </p:cNvPr>
          <p:cNvSpPr txBox="1"/>
          <p:nvPr/>
        </p:nvSpPr>
        <p:spPr>
          <a:xfrm>
            <a:off x="4804995" y="4459574"/>
            <a:ext cx="1107996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000" spc="-30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삭제 변수</a:t>
            </a:r>
            <a:endParaRPr lang="ko-KR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F2CD4C-2C65-EE60-03CE-AB963D007DD3}"/>
              </a:ext>
            </a:extLst>
          </p:cNvPr>
          <p:cNvSpPr txBox="1"/>
          <p:nvPr/>
        </p:nvSpPr>
        <p:spPr>
          <a:xfrm>
            <a:off x="4909327" y="3247857"/>
            <a:ext cx="628446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>
                <a:cs typeface="Arial"/>
              </a:rPr>
              <a:t>수도권 변수 (서울, 경기)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F562C9-F601-4C18-534E-B41C0E315EF4}"/>
              </a:ext>
            </a:extLst>
          </p:cNvPr>
          <p:cNvSpPr txBox="1"/>
          <p:nvPr/>
        </p:nvSpPr>
        <p:spPr>
          <a:xfrm>
            <a:off x="4918973" y="4974414"/>
            <a:ext cx="628446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ko-KR" altLang="en-US" dirty="0">
                <a:cs typeface="Arial"/>
              </a:rPr>
              <a:t>승강기 설치 여부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cs typeface="Arial"/>
              </a:rPr>
              <a:t>난방 방식</a:t>
            </a:r>
          </a:p>
          <a:p>
            <a:pPr marL="285750" indent="-285750">
              <a:buFont typeface="Arial"/>
              <a:buChar char="•"/>
            </a:pPr>
            <a:r>
              <a:rPr lang="ko-KR" altLang="en-US" dirty="0">
                <a:cs typeface="Arial"/>
              </a:rPr>
              <a:t>건물 형태</a:t>
            </a:r>
          </a:p>
        </p:txBody>
      </p:sp>
    </p:spTree>
    <p:extLst>
      <p:ext uri="{BB962C8B-B14F-4D97-AF65-F5344CB8AC3E}">
        <p14:creationId xmlns:p14="http://schemas.microsoft.com/office/powerpoint/2010/main" val="5918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스크린샷, 라인, 평행이(가) 표시된 사진&#10;&#10;자동 생성된 설명">
            <a:extLst>
              <a:ext uri="{FF2B5EF4-FFF2-40B4-BE49-F238E27FC236}">
                <a16:creationId xmlns:a16="http://schemas.microsoft.com/office/drawing/2014/main" id="{912F5A19-2EE1-BDC8-B719-8E8792540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29" y="1146993"/>
            <a:ext cx="8458200" cy="17554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46120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bg1"/>
                </a:solidFill>
                <a:cs typeface="Arial"/>
              </a:rPr>
              <a:t>데이터 처리 및 분석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F982B-ACF2-77D7-E9AA-7CE951B81CEF}"/>
              </a:ext>
            </a:extLst>
          </p:cNvPr>
          <p:cNvSpPr txBox="1"/>
          <p:nvPr/>
        </p:nvSpPr>
        <p:spPr>
          <a:xfrm>
            <a:off x="9380905" y="1839575"/>
            <a:ext cx="19161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cs typeface="Arial"/>
              </a:rPr>
              <a:t>승강기 설치 여부</a:t>
            </a:r>
          </a:p>
        </p:txBody>
      </p:sp>
      <p:pic>
        <p:nvPicPr>
          <p:cNvPr id="5" name="그림 4" descr="스크린샷, 텍스트, 라인, 사각형이(가) 표시된 사진&#10;&#10;자동 생성된 설명">
            <a:extLst>
              <a:ext uri="{FF2B5EF4-FFF2-40B4-BE49-F238E27FC236}">
                <a16:creationId xmlns:a16="http://schemas.microsoft.com/office/drawing/2014/main" id="{9E68AFE8-E276-90B0-2975-DDE4759E6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29" y="4793708"/>
            <a:ext cx="8458200" cy="1755499"/>
          </a:xfrm>
          <a:prstGeom prst="rect">
            <a:avLst/>
          </a:prstGeom>
        </p:spPr>
      </p:pic>
      <p:pic>
        <p:nvPicPr>
          <p:cNvPr id="7" name="그림 6" descr="텍스트, 스크린샷, 라인, 그래프이(가) 표시된 사진&#10;&#10;자동 생성된 설명">
            <a:extLst>
              <a:ext uri="{FF2B5EF4-FFF2-40B4-BE49-F238E27FC236}">
                <a16:creationId xmlns:a16="http://schemas.microsoft.com/office/drawing/2014/main" id="{9B7E4D38-4D9A-DE1A-0F9A-826B14A6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229" y="3028029"/>
            <a:ext cx="8458200" cy="1759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5AE897-6F10-9418-C24B-D5CF649FC83B}"/>
              </a:ext>
            </a:extLst>
          </p:cNvPr>
          <p:cNvSpPr txBox="1"/>
          <p:nvPr/>
        </p:nvSpPr>
        <p:spPr>
          <a:xfrm>
            <a:off x="9380905" y="3603061"/>
            <a:ext cx="12194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cs typeface="Arial"/>
              </a:rPr>
              <a:t>난방 방식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25DDD5-0B17-7C26-0BD7-D001E7DF09B1}"/>
              </a:ext>
            </a:extLst>
          </p:cNvPr>
          <p:cNvSpPr txBox="1"/>
          <p:nvPr/>
        </p:nvSpPr>
        <p:spPr>
          <a:xfrm>
            <a:off x="9380905" y="5399204"/>
            <a:ext cx="121946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cs typeface="Arial"/>
              </a:rPr>
              <a:t>건물 형태</a:t>
            </a:r>
          </a:p>
        </p:txBody>
      </p:sp>
    </p:spTree>
    <p:extLst>
      <p:ext uri="{BB962C8B-B14F-4D97-AF65-F5344CB8AC3E}">
        <p14:creationId xmlns:p14="http://schemas.microsoft.com/office/powerpoint/2010/main" val="1701274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46120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bg1"/>
                </a:solidFill>
                <a:cs typeface="Arial"/>
              </a:rPr>
              <a:t>데이터 처리 및 분석 </a:t>
            </a:r>
          </a:p>
        </p:txBody>
      </p:sp>
      <p:pic>
        <p:nvPicPr>
          <p:cNvPr id="5" name="그림 4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F863CF62-E8E5-7FEE-1707-4AEC60949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474" y="1307473"/>
            <a:ext cx="7804519" cy="50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1 </a:t>
            </a:r>
            <a:endParaRPr lang="ko-KR" altLang="en-US" sz="1600" spc="-15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3461204" cy="58477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bg1"/>
                </a:solidFill>
                <a:cs typeface="Arial"/>
              </a:rPr>
              <a:t>데이터 처리 및 분석 </a:t>
            </a:r>
          </a:p>
        </p:txBody>
      </p:sp>
      <p:pic>
        <p:nvPicPr>
          <p:cNvPr id="9" name="그림 8" descr="텍스트, 스크린샷, 도표, 직사각형이(가) 표시된 사진">
            <a:extLst>
              <a:ext uri="{FF2B5EF4-FFF2-40B4-BE49-F238E27FC236}">
                <a16:creationId xmlns:a16="http://schemas.microsoft.com/office/drawing/2014/main" id="{7AD421C5-E883-9601-AFD5-7E21C1489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05" y="1161409"/>
            <a:ext cx="8146649" cy="49489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391131F-1802-FB27-ECE7-71351EEDA9CA}"/>
              </a:ext>
            </a:extLst>
          </p:cNvPr>
          <p:cNvSpPr txBox="1"/>
          <p:nvPr/>
        </p:nvSpPr>
        <p:spPr>
          <a:xfrm>
            <a:off x="3639862" y="6215633"/>
            <a:ext cx="121271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0 - 수도권</a:t>
            </a: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5F982B-ACF2-77D7-E9AA-7CE951B81CEF}"/>
              </a:ext>
            </a:extLst>
          </p:cNvPr>
          <p:cNvSpPr txBox="1"/>
          <p:nvPr/>
        </p:nvSpPr>
        <p:spPr>
          <a:xfrm>
            <a:off x="7247305" y="6215632"/>
            <a:ext cx="99087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>
                <a:cs typeface="Arial"/>
              </a:rPr>
              <a:t>1 - 지방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7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58AE3A1-F3CE-4B3A-BE25-7AF50A2D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0140-558B-465B-B486-FDC876CDE56D}"/>
              </a:ext>
            </a:extLst>
          </p:cNvPr>
          <p:cNvGrpSpPr/>
          <p:nvPr/>
        </p:nvGrpSpPr>
        <p:grpSpPr>
          <a:xfrm>
            <a:off x="774700" y="2222500"/>
            <a:ext cx="4533900" cy="3949700"/>
            <a:chOff x="774700" y="2222500"/>
            <a:chExt cx="4533900" cy="394970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A2AB930F-CD81-4A35-9DB6-56CF80291869}"/>
                </a:ext>
              </a:extLst>
            </p:cNvPr>
            <p:cNvSpPr/>
            <p:nvPr/>
          </p:nvSpPr>
          <p:spPr>
            <a:xfrm>
              <a:off x="774700" y="2222500"/>
              <a:ext cx="4533900" cy="3949700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17EF49F-8FF1-4E98-8DC5-436D5FE92A6A}"/>
                </a:ext>
              </a:extLst>
            </p:cNvPr>
            <p:cNvSpPr txBox="1"/>
            <p:nvPr/>
          </p:nvSpPr>
          <p:spPr>
            <a:xfrm>
              <a:off x="1104900" y="2540000"/>
              <a:ext cx="175400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000" b="1">
                  <a:solidFill>
                    <a:schemeClr val="bg1"/>
                  </a:solidFill>
                </a:rPr>
                <a:t>Part 2,</a:t>
              </a:r>
              <a:endParaRPr lang="ko-KR" altLang="en-US" sz="4000" b="1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633737-386C-492E-A0B2-BD922D930EE7}"/>
                </a:ext>
              </a:extLst>
            </p:cNvPr>
            <p:cNvSpPr txBox="1"/>
            <p:nvPr/>
          </p:nvSpPr>
          <p:spPr>
            <a:xfrm>
              <a:off x="1104900" y="3229539"/>
              <a:ext cx="2863284" cy="584775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sz="3200" spc="-300">
                  <a:solidFill>
                    <a:schemeClr val="bg1"/>
                  </a:solidFill>
                </a:rPr>
                <a:t>머신러닝 모델링</a:t>
              </a:r>
              <a:endParaRPr lang="ko-KR" altLang="en-US" sz="3200" spc="-300">
                <a:solidFill>
                  <a:schemeClr val="bg1"/>
                </a:solidFill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09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E4E8394A-AEA1-4C60-A7B8-1B9F4F597B54}"/>
              </a:ext>
            </a:extLst>
          </p:cNvPr>
          <p:cNvSpPr/>
          <p:nvPr/>
        </p:nvSpPr>
        <p:spPr>
          <a:xfrm>
            <a:off x="0" y="0"/>
            <a:ext cx="12192000" cy="94629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8386D4-1934-4187-80FD-A20503B9EAE8}"/>
              </a:ext>
            </a:extLst>
          </p:cNvPr>
          <p:cNvSpPr txBox="1"/>
          <p:nvPr/>
        </p:nvSpPr>
        <p:spPr>
          <a:xfrm>
            <a:off x="148855" y="138223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-150">
                <a:solidFill>
                  <a:schemeClr val="bg1"/>
                </a:solidFill>
                <a:ea typeface="+mj-ea"/>
              </a:rPr>
              <a:t>Part 2</a:t>
            </a:r>
            <a:endParaRPr lang="ko-KR" altLang="en-US" sz="1600" spc="-150">
              <a:solidFill>
                <a:schemeClr val="bg1"/>
              </a:solidFill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33C785-1A2B-425C-A1CF-C6496F7EBEFA}"/>
              </a:ext>
            </a:extLst>
          </p:cNvPr>
          <p:cNvSpPr txBox="1"/>
          <p:nvPr/>
        </p:nvSpPr>
        <p:spPr>
          <a:xfrm>
            <a:off x="843276" y="100446"/>
            <a:ext cx="2863284" cy="116955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3200" spc="-300">
                <a:solidFill>
                  <a:schemeClr val="bg1"/>
                </a:solidFill>
              </a:rPr>
              <a:t>머신러닝 모델링</a:t>
            </a:r>
            <a:endParaRPr lang="ko-KR" sz="3200" spc="-300">
              <a:solidFill>
                <a:schemeClr val="bg1"/>
              </a:solidFill>
              <a:cs typeface="Arial"/>
            </a:endParaRPr>
          </a:p>
          <a:p>
            <a:endParaRPr lang="ko-KR" altLang="en-US" sz="3800" spc="-300">
              <a:solidFill>
                <a:schemeClr val="bg1"/>
              </a:solidFill>
              <a:cs typeface="Arial"/>
            </a:endParaRPr>
          </a:p>
        </p:txBody>
      </p: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E8AB0C58-81B8-40E9-BDDF-D45A19035F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066465"/>
              </p:ext>
            </p:extLst>
          </p:nvPr>
        </p:nvGraphicFramePr>
        <p:xfrm>
          <a:off x="663238" y="1620726"/>
          <a:ext cx="10975498" cy="38060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54651">
                  <a:extLst>
                    <a:ext uri="{9D8B030D-6E8A-4147-A177-3AD203B41FA5}">
                      <a16:colId xmlns:a16="http://schemas.microsoft.com/office/drawing/2014/main" val="289459619"/>
                    </a:ext>
                  </a:extLst>
                </a:gridCol>
                <a:gridCol w="2953955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2941898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2824994">
                  <a:extLst>
                    <a:ext uri="{9D8B030D-6E8A-4147-A177-3AD203B41FA5}">
                      <a16:colId xmlns:a16="http://schemas.microsoft.com/office/drawing/2014/main" val="1899111826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endParaRPr lang="ko-KR" altLang="en-US" sz="240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altLang="ko-KR" sz="240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Random Forest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LightGBM</a:t>
                      </a:r>
                      <a:endParaRPr lang="en-US" altLang="ko-KR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altLang="ko-KR" sz="2400" kern="1200" dirty="0" err="1">
                          <a:solidFill>
                            <a:schemeClr val="bg1"/>
                          </a:solidFill>
                          <a:latin typeface="+mj-ea"/>
                          <a:ea typeface="+mn-ea"/>
                          <a:cs typeface="+mn-cs"/>
                        </a:rPr>
                        <a:t>XGBoost</a:t>
                      </a:r>
                      <a:endParaRPr lang="ko-KR" dirty="0"/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40474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2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MAE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130.922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139.489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133.490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2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R2</a:t>
                      </a:r>
                      <a:endParaRPr lang="ko-KR"/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0.695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0.667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0.693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marR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ko-KR" altLang="en-US" sz="2400" kern="120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최적파라미터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: 6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: 2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err="1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 : 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kern="12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j-ea"/>
                          <a:ea typeface="+mj-ea"/>
                          <a:cs typeface="+mn-cs"/>
                        </a:rPr>
                        <a:t>최고성능</a:t>
                      </a:r>
                    </a:p>
                  </a:txBody>
                  <a:tcPr anchor="ctr"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0.761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0.744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0.</a:t>
                      </a:r>
                      <a:r>
                        <a:rPr lang="en-US" altLang="ko-KR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723</a:t>
                      </a:r>
                      <a:endParaRPr lang="ko-KR" altLang="en-US" sz="2200" spc="-150" dirty="0">
                        <a:solidFill>
                          <a:srgbClr val="40474D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B885A11-CE4B-DFD4-6454-8661586C17B1}"/>
              </a:ext>
            </a:extLst>
          </p:cNvPr>
          <p:cNvSpPr txBox="1"/>
          <p:nvPr/>
        </p:nvSpPr>
        <p:spPr>
          <a:xfrm>
            <a:off x="757494" y="5762584"/>
            <a:ext cx="5349413" cy="52322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cs typeface="Arial"/>
              </a:rPr>
              <a:t>가장 성능 좋은 모델 :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31004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Blu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5EA0"/>
      </a:accent1>
      <a:accent2>
        <a:srgbClr val="0697D5"/>
      </a:accent2>
      <a:accent3>
        <a:srgbClr val="64C1DE"/>
      </a:accent3>
      <a:accent4>
        <a:srgbClr val="BAE0EC"/>
      </a:accent4>
      <a:accent5>
        <a:srgbClr val="5094CB"/>
      </a:accent5>
      <a:accent6>
        <a:srgbClr val="657D9A"/>
      </a:accent6>
      <a:hlink>
        <a:srgbClr val="3F3F3F"/>
      </a:hlink>
      <a:folHlink>
        <a:srgbClr val="3F3F3F"/>
      </a:folHlink>
    </a:clrScheme>
    <a:fontScheme name="사용자 지정 2">
      <a:majorFont>
        <a:latin typeface="Arial"/>
        <a:ea typeface="나눔스퀘어 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71b44d20-a573-499b-a59f-73476cd141a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F8A2B8D336D2A54E90B07879A5E375A5" ma:contentTypeVersion="10" ma:contentTypeDescription="새 문서를 만듭니다." ma:contentTypeScope="" ma:versionID="8febc127cb5cae00032c84bee14d4734">
  <xsd:schema xmlns:xsd="http://www.w3.org/2001/XMLSchema" xmlns:xs="http://www.w3.org/2001/XMLSchema" xmlns:p="http://schemas.microsoft.com/office/2006/metadata/properties" xmlns:ns3="71b44d20-a573-499b-a59f-73476cd141a0" targetNamespace="http://schemas.microsoft.com/office/2006/metadata/properties" ma:root="true" ma:fieldsID="e058d2ae35d3c36168e5f2dd4330f616" ns3:_="">
    <xsd:import namespace="71b44d20-a573-499b-a59f-73476cd141a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b44d20-a573-499b-a59f-73476cd141a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C1041D-4622-46D0-BA18-64246E840D55}">
  <ds:schemaRefs>
    <ds:schemaRef ds:uri="71b44d20-a573-499b-a59f-73476cd141a0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398E410-CC1E-4F62-84AB-219AE6889E7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4F5A94-6CA4-4BBB-978C-F0EA52346B5D}">
  <ds:schemaRefs>
    <ds:schemaRef ds:uri="71b44d20-a573-499b-a59f-73476cd141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와이드스크린</PresentationFormat>
  <Paragraphs>79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나눔스퀘어 Bold</vt:lpstr>
      <vt:lpstr>나눔스퀘어 Light</vt:lpstr>
      <vt:lpstr>Malgun Gothic</vt:lpstr>
      <vt:lpstr>Arial</vt:lpstr>
      <vt:lpstr>Cascadia Mono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188</cp:revision>
  <dcterms:created xsi:type="dcterms:W3CDTF">2021-05-30T11:37:53Z</dcterms:created>
  <dcterms:modified xsi:type="dcterms:W3CDTF">2024-10-08T06:22:11Z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0x010100F8A2B8D336D2A54E90B07879A5E375A5</vt:lpwstr>
  </property>
</Properties>
</file>